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D8"/>
    <a:srgbClr val="EE3794"/>
    <a:srgbClr val="304761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s-ski.com/DB/alpine-skiing/fis-points-lis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73" y="2892117"/>
            <a:ext cx="4590288" cy="175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0025D8"/>
                </a:solidFill>
                <a:latin typeface="+mn-lt"/>
              </a:rPr>
              <a:t>Методика работы с программой</a:t>
            </a:r>
            <a:r>
              <a:rPr lang="en-US" sz="5400" b="1" dirty="0" smtClean="0">
                <a:solidFill>
                  <a:srgbClr val="0025D8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25D8"/>
                </a:solidFill>
                <a:latin typeface="+mn-lt"/>
              </a:rPr>
              <a:t>Mnass</a:t>
            </a:r>
            <a:endParaRPr lang="en-US" sz="5400" b="1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1814"/>
            <a:ext cx="5408023" cy="47618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>
                <a:solidFill>
                  <a:srgbClr val="EE3794"/>
                </a:solidFill>
              </a:rPr>
              <a:t>Всероссийский семинар спортивных </a:t>
            </a:r>
            <a:r>
              <a:rPr lang="ru-RU" dirty="0" smtClean="0">
                <a:solidFill>
                  <a:srgbClr val="EE3794"/>
                </a:solidFill>
              </a:rPr>
              <a:t>судей 2019</a:t>
            </a:r>
            <a:endParaRPr lang="en-US" dirty="0">
              <a:solidFill>
                <a:srgbClr val="EE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164336"/>
            <a:ext cx="873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сайта </a:t>
            </a:r>
            <a:r>
              <a:rPr lang="en-US" dirty="0" smtClean="0"/>
              <a:t>FIS</a:t>
            </a:r>
            <a:r>
              <a:rPr lang="ru-RU" dirty="0" smtClean="0"/>
              <a:t> загружается полный объем информации, касательно действующих спортсменов, имеющих данные по </a:t>
            </a:r>
            <a:r>
              <a:rPr lang="ru-RU" dirty="0" err="1" smtClean="0"/>
              <a:t>фис</a:t>
            </a:r>
            <a:r>
              <a:rPr lang="ru-RU" dirty="0" smtClean="0"/>
              <a:t>-очкам  в формате </a:t>
            </a:r>
            <a:r>
              <a:rPr lang="en-US" dirty="0" smtClean="0"/>
              <a:t>csv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 названии цифровой код – номер списка </a:t>
            </a:r>
            <a:r>
              <a:rPr lang="en-US" dirty="0" smtClean="0"/>
              <a:t>FIS</a:t>
            </a:r>
            <a:r>
              <a:rPr lang="ru-RU" dirty="0" smtClean="0"/>
              <a:t> (3 список 2020 года)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37" y="2326549"/>
            <a:ext cx="4181475" cy="267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9349" y="5003074"/>
            <a:ext cx="7824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этом для работы с </a:t>
            </a:r>
            <a:r>
              <a:rPr lang="en-US" dirty="0" err="1" smtClean="0"/>
              <a:t>Mnass</a:t>
            </a:r>
            <a:r>
              <a:rPr lang="ru-RU" dirty="0" smtClean="0"/>
              <a:t> используются только 3 файла:</a:t>
            </a:r>
          </a:p>
          <a:p>
            <a:r>
              <a:rPr lang="en-US" dirty="0" err="1" smtClean="0"/>
              <a:t>ALXXXXcom</a:t>
            </a:r>
            <a:r>
              <a:rPr lang="en-US" dirty="0" smtClean="0"/>
              <a:t> – </a:t>
            </a:r>
            <a:r>
              <a:rPr lang="ru-RU" dirty="0" smtClean="0"/>
              <a:t>общий список участников;</a:t>
            </a:r>
          </a:p>
          <a:p>
            <a:r>
              <a:rPr lang="en-US" dirty="0" err="1" smtClean="0"/>
              <a:t>ALXXXXdis</a:t>
            </a:r>
            <a:r>
              <a:rPr lang="ru-RU" dirty="0"/>
              <a:t> </a:t>
            </a:r>
            <a:r>
              <a:rPr lang="ru-RU" dirty="0" smtClean="0"/>
              <a:t>– данные по </a:t>
            </a:r>
            <a:r>
              <a:rPr lang="en-US" dirty="0" smtClean="0"/>
              <a:t>F</a:t>
            </a:r>
            <a:r>
              <a:rPr lang="ru-RU" dirty="0" smtClean="0"/>
              <a:t>-фактору, максимальному количеству очков, </a:t>
            </a:r>
            <a:r>
              <a:rPr lang="en-US" dirty="0" smtClean="0"/>
              <a:t>Z</a:t>
            </a:r>
            <a:r>
              <a:rPr lang="ru-RU" dirty="0" smtClean="0"/>
              <a:t>-фактору каждой дисциплины для мужчин и для женщин отдельно;</a:t>
            </a:r>
          </a:p>
          <a:p>
            <a:r>
              <a:rPr lang="en-US" dirty="0" err="1" smtClean="0"/>
              <a:t>ALXXXXpts</a:t>
            </a:r>
            <a:r>
              <a:rPr lang="en-US" dirty="0" smtClean="0"/>
              <a:t> – </a:t>
            </a:r>
            <a:r>
              <a:rPr lang="ru-RU" dirty="0" smtClean="0"/>
              <a:t>список </a:t>
            </a:r>
            <a:r>
              <a:rPr lang="ru-RU" dirty="0" err="1" smtClean="0"/>
              <a:t>фис</a:t>
            </a:r>
            <a:r>
              <a:rPr lang="ru-RU" dirty="0" smtClean="0"/>
              <a:t>-очков для каждого спортсмена, имеющего </a:t>
            </a:r>
            <a:r>
              <a:rPr lang="ru-RU" dirty="0" err="1" smtClean="0"/>
              <a:t>фис</a:t>
            </a:r>
            <a:r>
              <a:rPr lang="ru-RU" dirty="0" smtClean="0"/>
              <a:t>-код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24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164336"/>
            <a:ext cx="873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сайта </a:t>
            </a:r>
            <a:r>
              <a:rPr lang="en-US" dirty="0" smtClean="0"/>
              <a:t>FIS</a:t>
            </a:r>
            <a:r>
              <a:rPr lang="ru-RU" dirty="0" smtClean="0"/>
              <a:t> загружается полный объем информации, касательно действующих спортсменов, имеющих данные по </a:t>
            </a:r>
            <a:r>
              <a:rPr lang="ru-RU" dirty="0" err="1" smtClean="0"/>
              <a:t>фис</a:t>
            </a:r>
            <a:r>
              <a:rPr lang="ru-RU" dirty="0" smtClean="0"/>
              <a:t>-очкам  в формате </a:t>
            </a:r>
            <a:r>
              <a:rPr lang="en-US" dirty="0" smtClean="0"/>
              <a:t>csv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 названии цифровой код – номер списка </a:t>
            </a:r>
            <a:r>
              <a:rPr lang="en-US" dirty="0" smtClean="0"/>
              <a:t>FIS</a:t>
            </a:r>
            <a:r>
              <a:rPr lang="ru-RU" dirty="0" smtClean="0"/>
              <a:t> (3 список 2020 года)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37" y="2326549"/>
            <a:ext cx="4181475" cy="267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9349" y="5003074"/>
            <a:ext cx="7824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этом для работы с </a:t>
            </a:r>
            <a:r>
              <a:rPr lang="en-US" dirty="0" err="1" smtClean="0"/>
              <a:t>Mnass</a:t>
            </a:r>
            <a:r>
              <a:rPr lang="ru-RU" dirty="0" smtClean="0"/>
              <a:t> используются только 3 файла:</a:t>
            </a:r>
          </a:p>
          <a:p>
            <a:r>
              <a:rPr lang="en-US" dirty="0" err="1" smtClean="0"/>
              <a:t>ALXXXXcom</a:t>
            </a:r>
            <a:r>
              <a:rPr lang="en-US" dirty="0" smtClean="0"/>
              <a:t> – </a:t>
            </a:r>
            <a:r>
              <a:rPr lang="ru-RU" dirty="0" smtClean="0"/>
              <a:t>общий список участников;</a:t>
            </a:r>
          </a:p>
          <a:p>
            <a:r>
              <a:rPr lang="en-US" dirty="0" err="1" smtClean="0"/>
              <a:t>ALXXXXdis</a:t>
            </a:r>
            <a:r>
              <a:rPr lang="ru-RU" dirty="0"/>
              <a:t> </a:t>
            </a:r>
            <a:r>
              <a:rPr lang="ru-RU" dirty="0" smtClean="0"/>
              <a:t>– данные по </a:t>
            </a:r>
            <a:r>
              <a:rPr lang="en-US" dirty="0" smtClean="0"/>
              <a:t>F</a:t>
            </a:r>
            <a:r>
              <a:rPr lang="ru-RU" dirty="0" smtClean="0"/>
              <a:t>-фактору, максимальному количеству очков, </a:t>
            </a:r>
            <a:r>
              <a:rPr lang="en-US" dirty="0" smtClean="0"/>
              <a:t>Z</a:t>
            </a:r>
            <a:r>
              <a:rPr lang="ru-RU" dirty="0" smtClean="0"/>
              <a:t>-фактору каждой дисциплины для мужчин и для женщин отдельно;</a:t>
            </a:r>
          </a:p>
          <a:p>
            <a:r>
              <a:rPr lang="en-US" dirty="0" err="1" smtClean="0"/>
              <a:t>ALXXXXpts</a:t>
            </a:r>
            <a:r>
              <a:rPr lang="en-US" dirty="0" smtClean="0"/>
              <a:t> – </a:t>
            </a:r>
            <a:r>
              <a:rPr lang="ru-RU" dirty="0" smtClean="0"/>
              <a:t>список </a:t>
            </a:r>
            <a:r>
              <a:rPr lang="ru-RU" dirty="0" err="1" smtClean="0"/>
              <a:t>фис</a:t>
            </a:r>
            <a:r>
              <a:rPr lang="ru-RU" dirty="0" smtClean="0"/>
              <a:t>-очков для каждого спортсмена, имеющего </a:t>
            </a:r>
            <a:r>
              <a:rPr lang="ru-RU" dirty="0" err="1" smtClean="0"/>
              <a:t>фис</a:t>
            </a:r>
            <a:r>
              <a:rPr lang="ru-RU" dirty="0" smtClean="0"/>
              <a:t>-код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9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164336"/>
            <a:ext cx="873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загрузки скачанных файлов в БД: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Переходим во вкладку «Внешние данные»;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Выбираем «Текстовый файл»;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Выбираем «Добавить копию…» и выбираем базовый, пустой список «</a:t>
            </a:r>
            <a:r>
              <a:rPr lang="en-US" dirty="0" err="1" smtClean="0"/>
              <a:t>ALnYYcom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71" y="2364665"/>
            <a:ext cx="7431039" cy="44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164336"/>
            <a:ext cx="8738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загрузки скачанных файлов в БД: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Переходим во вкладку «Внешние данные»;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Выбираем «Текстовый файл»;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Указываем источник определения объектов – место сохраненных 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Выбираем «Импортировать данные…»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32" y="2641664"/>
            <a:ext cx="6047744" cy="41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265685"/>
            <a:ext cx="873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загрузки скачанных файлов в БД:</a:t>
            </a:r>
          </a:p>
          <a:p>
            <a:pPr marL="342900" indent="-342900" algn="ctr">
              <a:buFont typeface="+mj-lt"/>
              <a:buAutoNum type="arabicPeriod" startAt="5"/>
            </a:pPr>
            <a:r>
              <a:rPr lang="ru-RU" dirty="0" smtClean="0"/>
              <a:t>Нажимаем Ок, а затем «Дополнительно»;</a:t>
            </a:r>
          </a:p>
          <a:p>
            <a:pPr marL="342900" indent="-342900" algn="ctr">
              <a:buFont typeface="+mj-lt"/>
              <a:buAutoNum type="arabicPeriod" startAt="5"/>
            </a:pPr>
            <a:r>
              <a:rPr lang="ru-RU" dirty="0" smtClean="0"/>
              <a:t>В открывшемся окне выбираем «Спецификация» и выбираем в зависимости от подгружаемого файла </a:t>
            </a:r>
            <a:r>
              <a:rPr lang="en-US" dirty="0" smtClean="0"/>
              <a:t>com, dis, pts</a:t>
            </a:r>
            <a:r>
              <a:rPr lang="ru-RU" dirty="0" smtClean="0"/>
              <a:t>, затем «</a:t>
            </a:r>
            <a:r>
              <a:rPr lang="ru-RU" dirty="0" err="1" smtClean="0"/>
              <a:t>ок</a:t>
            </a:r>
            <a:r>
              <a:rPr lang="ru-RU" dirty="0" smtClean="0"/>
              <a:t>» и «готово»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2430521"/>
            <a:ext cx="6466115" cy="437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265685"/>
            <a:ext cx="873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загрузки скачанных файлов в БД:</a:t>
            </a:r>
          </a:p>
          <a:p>
            <a:pPr algn="ctr"/>
            <a:r>
              <a:rPr lang="ru-RU" dirty="0" smtClean="0"/>
              <a:t>В результате 3 файла будут загружены во вкладку «Не назначенные объекты».</a:t>
            </a:r>
          </a:p>
          <a:p>
            <a:pPr algn="ctr"/>
            <a:r>
              <a:rPr lang="ru-RU" dirty="0" smtClean="0"/>
              <a:t>Их нужно выбрать правой кнопкой мыши – Добавить в группу… - Таблицы </a:t>
            </a:r>
            <a:r>
              <a:rPr lang="en-US" dirty="0" smtClean="0"/>
              <a:t>FIS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46" y="2487885"/>
            <a:ext cx="4011657" cy="42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265685"/>
            <a:ext cx="873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непосредственной работы при проведении соревнования переходим к БД </a:t>
            </a:r>
            <a:r>
              <a:rPr lang="en-US" dirty="0" err="1" smtClean="0"/>
              <a:t>Mnass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05" y="1774901"/>
            <a:ext cx="7036082" cy="49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265685"/>
            <a:ext cx="873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непосредственной работы при проведении соревнования переходим к БД </a:t>
            </a:r>
            <a:r>
              <a:rPr lang="en-US" dirty="0" err="1" smtClean="0"/>
              <a:t>Mnass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1866339"/>
            <a:ext cx="7004290" cy="48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49" y="619842"/>
            <a:ext cx="87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верхнем блоке отражается статистическая информация  этапов Кубка России + в официальные лица вносится информация по судьям, для включения в протокол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08" y="1185491"/>
            <a:ext cx="6448425" cy="124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208" y="3862159"/>
            <a:ext cx="6391275" cy="1000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408" y="2384831"/>
            <a:ext cx="816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центральном блоке ведется информация по циклу соревнований:</a:t>
            </a:r>
          </a:p>
          <a:p>
            <a:pPr algn="just"/>
            <a:r>
              <a:rPr lang="ru-RU" dirty="0" smtClean="0"/>
              <a:t>Ведется основное описание мероприятий, формирование списков участников по заявкам, можно получить статистические данные цикла мероприятий.</a:t>
            </a:r>
          </a:p>
          <a:p>
            <a:pPr algn="just"/>
            <a:r>
              <a:rPr lang="ru-RU" dirty="0" smtClean="0"/>
              <a:t>Во вкладке «Параметры стартов» ведется основная работа по созданию каждого соревновательного дня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208" y="5695950"/>
            <a:ext cx="6381750" cy="1162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0577" y="4832900"/>
            <a:ext cx="789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нижнем блоке формируются жеребьевочный, стартовый листы, ведется текущий старт, формируются итоговые протоколы, вводятся выполненные разряды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60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Создание нового соревнования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14" y="1992680"/>
            <a:ext cx="6781800" cy="206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7829" y="1270072"/>
            <a:ext cx="85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создании нового соревнования выводится таблица для ввода основных данных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67098" y="4702629"/>
            <a:ext cx="7876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Название соревнований для </a:t>
            </a:r>
            <a:r>
              <a:rPr lang="en-US" dirty="0" smtClean="0"/>
              <a:t>RUS </a:t>
            </a:r>
            <a:r>
              <a:rPr lang="ru-RU" dirty="0" smtClean="0"/>
              <a:t>протоколов необходимо вносить в соответствии с ЕКП Министерства спорта России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Название соревнований для </a:t>
            </a:r>
            <a:r>
              <a:rPr lang="en-US" dirty="0" smtClean="0"/>
              <a:t>FIS</a:t>
            </a:r>
            <a:r>
              <a:rPr lang="ru-RU" dirty="0" smtClean="0"/>
              <a:t> протоколов заполнять в соответствии с календарем на сайте </a:t>
            </a:r>
            <a:r>
              <a:rPr lang="en-US" dirty="0" smtClean="0"/>
              <a:t>FIS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41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/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530" y="1515291"/>
            <a:ext cx="7994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Программа </a:t>
            </a:r>
            <a:r>
              <a:rPr lang="en-US" dirty="0" err="1" smtClean="0"/>
              <a:t>Mnass</a:t>
            </a:r>
            <a:r>
              <a:rPr lang="en-US" dirty="0" smtClean="0"/>
              <a:t> </a:t>
            </a:r>
            <a:r>
              <a:rPr lang="ru-RU" dirty="0" smtClean="0"/>
              <a:t>разработана с целью проведения соревнований по горнолыжному спорту, включающая </a:t>
            </a:r>
            <a:r>
              <a:rPr lang="ru-RU" dirty="0"/>
              <a:t>возможность </a:t>
            </a:r>
            <a:r>
              <a:rPr lang="ru-RU" dirty="0" smtClean="0"/>
              <a:t>одновременного проведения Российских и международных соревнований.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Программа представляет из себя Базу Данных, реализованную на базе </a:t>
            </a:r>
            <a:r>
              <a:rPr lang="en-US" dirty="0" smtClean="0"/>
              <a:t>Microsoft Access – </a:t>
            </a:r>
            <a:r>
              <a:rPr lang="ru-RU" dirty="0" smtClean="0"/>
              <a:t>Реляционной системы </a:t>
            </a:r>
            <a:r>
              <a:rPr lang="ru-RU" dirty="0"/>
              <a:t>управления базами данных (СУБД) корпорации </a:t>
            </a:r>
            <a:r>
              <a:rPr lang="ru-RU" dirty="0" err="1"/>
              <a:t>Microsoft</a:t>
            </a:r>
            <a:r>
              <a:rPr lang="ru-RU" dirty="0"/>
              <a:t>. Входит в состав пакета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Для начала работы</a:t>
            </a:r>
            <a:r>
              <a:rPr lang="en-US" dirty="0" smtClean="0"/>
              <a:t> c</a:t>
            </a:r>
            <a:r>
              <a:rPr lang="ru-RU" dirty="0" smtClean="0"/>
              <a:t> БД необходимо скопировать все файлы на диск </a:t>
            </a:r>
            <a:r>
              <a:rPr lang="en-US" dirty="0" smtClean="0"/>
              <a:t>C</a:t>
            </a:r>
            <a:r>
              <a:rPr lang="ru-RU" dirty="0" smtClean="0"/>
              <a:t> и иметь предустановленное расширение </a:t>
            </a:r>
            <a:r>
              <a:rPr lang="en-US" dirty="0" smtClean="0"/>
              <a:t>Microsoft Office.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66" y="2841223"/>
            <a:ext cx="5150005" cy="390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8407" y="809898"/>
            <a:ext cx="8165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описания каждого соревнования переходим по кнопке «Парам. стартов»</a:t>
            </a:r>
          </a:p>
          <a:p>
            <a:r>
              <a:rPr lang="ru-RU" dirty="0" smtClean="0"/>
              <a:t>В строке Т2 прописываем дополнительное наименование соревнования, которое будет выводиться на печать в русских протоколах.</a:t>
            </a:r>
          </a:p>
          <a:p>
            <a:r>
              <a:rPr lang="ru-RU" dirty="0" smtClean="0"/>
              <a:t>В маленькой ячейке ставим номер, если в</a:t>
            </a:r>
            <a:r>
              <a:rPr lang="en-US" dirty="0" smtClean="0"/>
              <a:t> </a:t>
            </a:r>
            <a:r>
              <a:rPr lang="ru-RU" dirty="0" smtClean="0"/>
              <a:t>цикле соревнований два старта в одной дисциплине.</a:t>
            </a:r>
          </a:p>
          <a:p>
            <a:r>
              <a:rPr lang="ru-RU" dirty="0" smtClean="0"/>
              <a:t>ФИ судей берем из выпадающего списка. В случае, если такого судьи нет, то добавляем в верхнем блоке официальных лиц</a:t>
            </a:r>
          </a:p>
        </p:txBody>
      </p:sp>
    </p:spTree>
    <p:extLst>
      <p:ext uri="{BB962C8B-B14F-4D97-AF65-F5344CB8AC3E}">
        <p14:creationId xmlns:p14="http://schemas.microsoft.com/office/powerpoint/2010/main" val="209097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Список участников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28" y="857095"/>
            <a:ext cx="855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проведения мандатной комиссии на основании представленных заявок формируется список участников. В БД реализовано 2 варианта ввода участников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81884" y="150342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№ 01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23" y="1881977"/>
            <a:ext cx="5258161" cy="3581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6913" y="5519170"/>
            <a:ext cx="7707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Через кнопку «Взять из команды» переходим в рабочее поле со списком спортсменов, заявленных на текущий сезон в команды КР.</a:t>
            </a:r>
          </a:p>
          <a:p>
            <a:r>
              <a:rPr lang="ru-RU" dirty="0" smtClean="0"/>
              <a:t>Галочкой отмечаем спортсменов по заявке команды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Список участников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884" y="967849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№ 02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36913" y="5519170"/>
            <a:ext cx="770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Через кнопку «Состав участников» переходим в рабочее поле с общим списком спортсменов, добавленных через вариант №01. В случае, если в соревновании принимает участие спортсмен-</a:t>
            </a:r>
            <a:r>
              <a:rPr lang="ru-RU" dirty="0" err="1" smtClean="0"/>
              <a:t>личник</a:t>
            </a:r>
            <a:r>
              <a:rPr lang="ru-RU" dirty="0" smtClean="0"/>
              <a:t> или иностранные спортсмены, то нажимаем на «новый </a:t>
            </a:r>
            <a:r>
              <a:rPr lang="ru-RU" dirty="0" err="1" smtClean="0"/>
              <a:t>уч</a:t>
            </a:r>
            <a:r>
              <a:rPr lang="ru-RU" dirty="0" smtClean="0"/>
              <a:t>-к» и вводим </a:t>
            </a:r>
            <a:r>
              <a:rPr lang="ru-RU" dirty="0" err="1" smtClean="0"/>
              <a:t>фис</a:t>
            </a:r>
            <a:r>
              <a:rPr lang="ru-RU" dirty="0" smtClean="0"/>
              <a:t>-код спортсмена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90" y="1280326"/>
            <a:ext cx="5629228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Список участников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664" y="1822381"/>
            <a:ext cx="3905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случае, если спортсмен не стартует в части стартов цикла соревнований: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Ввести спортсмена в общий список участников;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При формировании жеребьевочного листа на следующий день соревнований убрать галочку «участие». Таким образом спортсмен будет удален из жеребьевочного листа;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Необходимо в течении всего цикла соревнований отслеживать список участников и вовремя отмечать/снимать галочку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8" y="1041520"/>
            <a:ext cx="3685222" cy="53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Жеребьевочный лист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3" y="1489134"/>
            <a:ext cx="6918453" cy="3415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698" y="842803"/>
            <a:ext cx="813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того, как все участники введены в программу переходим к формированию жеребьевочного списка. В нижнем блоке нажимаем «До старта»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27255" y="4852801"/>
            <a:ext cx="7667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Отобразится таблица «Предстартовые сервисы» со списком заявленных спортсменов.</a:t>
            </a:r>
          </a:p>
          <a:p>
            <a:r>
              <a:rPr lang="ru-RU" dirty="0" smtClean="0"/>
              <a:t>Если список кардинально изменился после первого нажатия кнопки, то нажимаем «Новый состав». Если же корректировки незначительные, то нажимаем «Добавить».</a:t>
            </a:r>
          </a:p>
          <a:p>
            <a:r>
              <a:rPr lang="ru-RU" dirty="0" smtClean="0"/>
              <a:t>После того, как сформированы списки нажимаем на ячейку с лупой и будет сформирован жеребьевочный лист для печати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9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Жеребьевочный лист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842803"/>
            <a:ext cx="8133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случае, если тренерами вносятся корректировки и спортсмен не будет стартовать на следующий день, то необходимо: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Нажать на крайний левый столб с красным крестиком;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Подтвердить удаление из списка;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ОБЯЗАТЕЛЬНО (!) нажать Ст.№ из пор.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38" y="2320131"/>
            <a:ext cx="5661932" cy="41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63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Жеребьевка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842803"/>
            <a:ext cx="8013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того, как списки участников были скорректированы можно переходить к жеребьевке.</a:t>
            </a:r>
          </a:p>
          <a:p>
            <a:r>
              <a:rPr lang="ru-RU" dirty="0" smtClean="0"/>
              <a:t>Для этого на всякий случай нажимаем «Пров. Ст.№» в целях избегания отсутствия или </a:t>
            </a:r>
            <a:r>
              <a:rPr lang="ru-RU" dirty="0" err="1" smtClean="0"/>
              <a:t>задвоения</a:t>
            </a:r>
            <a:r>
              <a:rPr lang="ru-RU" dirty="0" smtClean="0"/>
              <a:t> стартовых номеров перед жеребьевкой.</a:t>
            </a:r>
          </a:p>
          <a:p>
            <a:r>
              <a:rPr lang="ru-RU" dirty="0" smtClean="0"/>
              <a:t>Затем, в соответствии с правилами соревнований, проводим жеребьевку, указывая промежуток строк для жеребьевки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67" y="2561210"/>
            <a:ext cx="5448163" cy="42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Стартовый лист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842803"/>
            <a:ext cx="801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завершении процедуры жеребьевки закрываем таблицу Предстартовых сервисов и нажимаем на «</a:t>
            </a:r>
            <a:r>
              <a:rPr lang="ru-RU" dirty="0" err="1" smtClean="0"/>
              <a:t>Печ</a:t>
            </a:r>
            <a:r>
              <a:rPr lang="ru-RU" dirty="0" smtClean="0"/>
              <a:t>. Старт. </a:t>
            </a:r>
            <a:r>
              <a:rPr lang="ru-RU" dirty="0" err="1" smtClean="0"/>
              <a:t>Прот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По результату будет сформировано 2 файла, которые при необходимости можно распечатать из папки </a:t>
            </a:r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91" y="2043132"/>
            <a:ext cx="5762625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8983" y="5682343"/>
            <a:ext cx="748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забываем, что так как в соревнованиях принимаю участие иностранные спортсмены, а также иностранный ТД, то необходимо также сформировать и распечатать стартовые протоколы </a:t>
            </a:r>
            <a:r>
              <a:rPr lang="en-US" dirty="0" smtClean="0"/>
              <a:t>FIS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395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smtClean="0">
                <a:solidFill>
                  <a:srgbClr val="0025D8"/>
                </a:solidFill>
                <a:latin typeface="+mn-lt"/>
              </a:rPr>
              <a:t>1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заезд 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842803"/>
            <a:ext cx="8013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Нажимаем на «Ввод 1 заезда» и попадаем в таблицу ввода результатов.</a:t>
            </a:r>
          </a:p>
          <a:p>
            <a:pPr algn="just"/>
            <a:r>
              <a:rPr lang="ru-RU" dirty="0" smtClean="0"/>
              <a:t>В графу результат вводим время, зафиксированное системой хронометража</a:t>
            </a:r>
          </a:p>
          <a:p>
            <a:pPr algn="just"/>
            <a:r>
              <a:rPr lang="ru-RU" dirty="0" smtClean="0"/>
              <a:t>При этом вводим:</a:t>
            </a:r>
          </a:p>
          <a:p>
            <a:pPr algn="just"/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ru-RU" dirty="0" smtClean="0"/>
              <a:t>– не стартовал;</a:t>
            </a:r>
          </a:p>
          <a:p>
            <a:pPr algn="just"/>
            <a:r>
              <a:rPr lang="en-US" dirty="0"/>
              <a:t>z</a:t>
            </a:r>
            <a:r>
              <a:rPr lang="ru-RU" dirty="0" smtClean="0"/>
              <a:t> – не </a:t>
            </a:r>
            <a:r>
              <a:rPr lang="ru-RU" dirty="0" err="1" smtClean="0"/>
              <a:t>финиширвал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d</a:t>
            </a:r>
            <a:r>
              <a:rPr lang="ru-RU" dirty="0" smtClean="0"/>
              <a:t> – дисквалифицирован. В этом случае № пропущенных ворот пишем в тысячные доли;</a:t>
            </a:r>
          </a:p>
          <a:p>
            <a:pPr algn="just"/>
            <a:r>
              <a:rPr lang="en-US" dirty="0" smtClean="0"/>
              <a:t>q – </a:t>
            </a:r>
            <a:r>
              <a:rPr lang="ru-RU" dirty="0" smtClean="0"/>
              <a:t>не квалифицирован на следующий заезд;</a:t>
            </a:r>
          </a:p>
          <a:p>
            <a:pPr algn="just"/>
            <a:r>
              <a:rPr lang="en-US" dirty="0"/>
              <a:t>e</a:t>
            </a:r>
            <a:r>
              <a:rPr lang="en-US" dirty="0" smtClean="0"/>
              <a:t> – </a:t>
            </a:r>
            <a:r>
              <a:rPr lang="ru-RU" dirty="0" smtClean="0"/>
              <a:t>запрет на старт;</a:t>
            </a:r>
          </a:p>
          <a:p>
            <a:pPr algn="just"/>
            <a:r>
              <a:rPr lang="ru-RU" dirty="0" smtClean="0"/>
              <a:t>о – превышение квоты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40" y="3705125"/>
            <a:ext cx="6557418" cy="29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4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smtClean="0">
                <a:solidFill>
                  <a:srgbClr val="0025D8"/>
                </a:solidFill>
                <a:latin typeface="+mn-lt"/>
              </a:rPr>
              <a:t>1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заезд 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842803"/>
            <a:ext cx="8013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того, как проехали все участники: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 smtClean="0"/>
              <a:t>Не закрываем таблицу, ждем дисквалификацию, протесты, после чего вводим и выходим для формирования стартового листа 2 заезда;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Закрываем программу, формируем результаты 1 заезда, пока идет проверка дисквалификаций сверяем время с лентой хронометража;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 случае, если необходимо внести корректировку времени или ввести дисквалификацию, то переходим в «Параметры стартов» и в нужном нам старте убираем галочку «</a:t>
            </a:r>
            <a:r>
              <a:rPr lang="en-US" dirty="0" smtClean="0"/>
              <a:t>Run 1 end</a:t>
            </a:r>
            <a:r>
              <a:rPr lang="ru-RU" dirty="0" smtClean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89" y="3151127"/>
            <a:ext cx="5007429" cy="35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/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0" y="1515291"/>
            <a:ext cx="79552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Программа </a:t>
            </a:r>
            <a:r>
              <a:rPr lang="en-US" dirty="0" err="1" smtClean="0"/>
              <a:t>Mnass</a:t>
            </a:r>
            <a:r>
              <a:rPr lang="en-US" dirty="0" smtClean="0"/>
              <a:t> </a:t>
            </a:r>
            <a:r>
              <a:rPr lang="ru-RU" dirty="0" smtClean="0"/>
              <a:t>разработана с целью проведения соревнований по горнолыжному спорту, включающая возможность одновременного проведения Российских и международных соревнований.</a:t>
            </a:r>
          </a:p>
          <a:p>
            <a:pPr algn="just"/>
            <a:endParaRPr lang="ru-RU" dirty="0" smtClean="0"/>
          </a:p>
          <a:p>
            <a:pPr algn="ctr"/>
            <a:r>
              <a:rPr lang="ru-RU" dirty="0" smtClean="0"/>
              <a:t>Отличие от программы </a:t>
            </a:r>
            <a:r>
              <a:rPr lang="en-US" dirty="0" err="1" smtClean="0"/>
              <a:t>SkiAlp</a:t>
            </a:r>
            <a:r>
              <a:rPr lang="en-US" dirty="0" smtClean="0"/>
              <a:t>-pro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Реализован процесс расчета и ведения Общего зачета Кубка России;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Переключение между формированием российских и международных протоколов одной кнопкой;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Регистрация времени участников осуществляется только посредством ручного ввода результата;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Необходима установка </a:t>
            </a:r>
            <a:r>
              <a:rPr lang="en-US" dirty="0" smtClean="0"/>
              <a:t>Microsoft </a:t>
            </a:r>
            <a:r>
              <a:rPr lang="en-US" dirty="0" err="1" smtClean="0"/>
              <a:t>Acess</a:t>
            </a:r>
            <a:r>
              <a:rPr lang="en-US" dirty="0"/>
              <a:t>;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Отсутствует возможность полноценного проведения детских соревнований без дополнительных настроек;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Необходимы знания работы с БД для загрузки </a:t>
            </a:r>
            <a:r>
              <a:rPr lang="en-US" dirty="0" smtClean="0"/>
              <a:t>FIS</a:t>
            </a:r>
            <a:r>
              <a:rPr lang="ru-RU" dirty="0" smtClean="0"/>
              <a:t>-кодов и поддержки работоспособности программы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38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>
                <a:solidFill>
                  <a:srgbClr val="0025D8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заезд 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842803"/>
            <a:ext cx="8013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того, как введены дисквалификации и сверены введенные результаты  с лентой хронометража: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Получаем результаты 1 трассы;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Формируем стартовый протокол на 2 заезд;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Переходим ко вводу 2 заезда.</a:t>
            </a:r>
            <a:r>
              <a:rPr lang="en-US" dirty="0" smtClean="0"/>
              <a:t> </a:t>
            </a:r>
            <a:r>
              <a:rPr lang="ru-RU" dirty="0" smtClean="0"/>
              <a:t>В отличии от 1 заезда автоматически рассчитывается сумма 2-х заездов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72" y="2751205"/>
            <a:ext cx="6400800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04" y="4154540"/>
            <a:ext cx="6859336" cy="25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Итоговый результат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1051808"/>
            <a:ext cx="8013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того, как введены дисквалификации можно формировать протокол результатов «Офиц. результат»: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Формируем протокол расчета надбавки </a:t>
            </a:r>
            <a:r>
              <a:rPr lang="en-US" dirty="0" smtClean="0"/>
              <a:t>FIS</a:t>
            </a:r>
            <a:r>
              <a:rPr lang="ru-RU" dirty="0" smtClean="0"/>
              <a:t> для ТД;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Формируем официальный протокол </a:t>
            </a:r>
            <a:r>
              <a:rPr lang="en-US" dirty="0" smtClean="0"/>
              <a:t>FIS</a:t>
            </a:r>
            <a:r>
              <a:rPr lang="ru-RU" dirty="0" smtClean="0"/>
              <a:t> для ТД;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Формируем официальный протокол </a:t>
            </a:r>
            <a:r>
              <a:rPr lang="en-US" dirty="0" smtClean="0"/>
              <a:t>RUS </a:t>
            </a:r>
            <a:r>
              <a:rPr lang="ru-RU" dirty="0" smtClean="0"/>
              <a:t>для КР.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algn="just"/>
            <a:r>
              <a:rPr lang="ru-RU" dirty="0" smtClean="0"/>
              <a:t>После проверки ТД надбавки и протокола формируем </a:t>
            </a:r>
            <a:r>
              <a:rPr lang="en-US" dirty="0" smtClean="0"/>
              <a:t>XML </a:t>
            </a:r>
            <a:r>
              <a:rPr lang="ru-RU" dirty="0" smtClean="0"/>
              <a:t>файл для отправки на сайт </a:t>
            </a:r>
            <a:r>
              <a:rPr lang="en-US" dirty="0" smtClean="0"/>
              <a:t>FIS</a:t>
            </a:r>
            <a:r>
              <a:rPr lang="ru-RU" dirty="0" smtClean="0"/>
              <a:t>. Для этого переключаем кнопку </a:t>
            </a:r>
            <a:r>
              <a:rPr lang="en-US" dirty="0" smtClean="0"/>
              <a:t>FIS/RUS </a:t>
            </a:r>
            <a:r>
              <a:rPr lang="ru-RU" dirty="0" smtClean="0"/>
              <a:t>и выбираем кнопку </a:t>
            </a:r>
            <a:r>
              <a:rPr lang="en-US" dirty="0" smtClean="0"/>
              <a:t>XML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74" y="3495144"/>
            <a:ext cx="62293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2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0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 – 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MnasSYY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Итоговый результат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8" y="1051808"/>
            <a:ext cx="801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отправки и получения подтверждения от </a:t>
            </a:r>
            <a:r>
              <a:rPr lang="en-US" dirty="0" smtClean="0"/>
              <a:t>FIS</a:t>
            </a:r>
            <a:r>
              <a:rPr lang="ru-RU" dirty="0" smtClean="0"/>
              <a:t> можно заняться формированием итогового протокола </a:t>
            </a:r>
            <a:r>
              <a:rPr lang="en-US" dirty="0" smtClean="0"/>
              <a:t>RUS </a:t>
            </a:r>
            <a:r>
              <a:rPr lang="ru-RU" dirty="0" smtClean="0"/>
              <a:t>в части ввода выполненных разрядов и званий в соответствии с требованиями ЕВСК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42" y="1975139"/>
            <a:ext cx="3830235" cy="266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171" y="4637520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в случае проведения Первенства России реализовано формирование итогового протокола по юниорам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28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 Папка 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F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21" y="1030551"/>
            <a:ext cx="4352925" cy="165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46" y="2837362"/>
            <a:ext cx="4838700" cy="3848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2878" y="1464820"/>
            <a:ext cx="293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Папка </a:t>
            </a:r>
            <a:r>
              <a:rPr lang="en-US" dirty="0" err="1" smtClean="0"/>
              <a:t>MnassYY</a:t>
            </a:r>
            <a:r>
              <a:rPr lang="ru-RU" dirty="0" smtClean="0"/>
              <a:t> содержит папки для работы с документами и 2 БД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64024" y="3745749"/>
            <a:ext cx="293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Папка </a:t>
            </a:r>
            <a:r>
              <a:rPr lang="en-US" dirty="0" smtClean="0"/>
              <a:t>F</a:t>
            </a:r>
            <a:r>
              <a:rPr lang="ru-RU" dirty="0" smtClean="0"/>
              <a:t> используется для хранения рабочих файлов текущего соревнования и основные файлы, используемые при проведении соревнований всего сезона</a:t>
            </a:r>
          </a:p>
        </p:txBody>
      </p:sp>
    </p:spTree>
    <p:extLst>
      <p:ext uri="{BB962C8B-B14F-4D97-AF65-F5344CB8AC3E}">
        <p14:creationId xmlns:p14="http://schemas.microsoft.com/office/powerpoint/2010/main" val="21035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 Папка 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R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21" y="1361881"/>
            <a:ext cx="3705225" cy="1009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024" y="1405041"/>
            <a:ext cx="342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папку </a:t>
            </a:r>
            <a:r>
              <a:rPr lang="en-US" dirty="0" smtClean="0"/>
              <a:t>R</a:t>
            </a:r>
            <a:r>
              <a:rPr lang="ru-RU" dirty="0" smtClean="0"/>
              <a:t> автоматически формируются официальные протоколы </a:t>
            </a:r>
            <a:r>
              <a:rPr lang="en-US" dirty="0" smtClean="0"/>
              <a:t>FIS </a:t>
            </a:r>
            <a:r>
              <a:rPr lang="ru-RU" dirty="0" smtClean="0"/>
              <a:t>и </a:t>
            </a:r>
            <a:r>
              <a:rPr lang="en-US" dirty="0" smtClean="0"/>
              <a:t>RUS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4024" y="2982246"/>
            <a:ext cx="3758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Название файла с результатом содержит дисциплину, пол, ранг старта и кодекс.</a:t>
            </a:r>
          </a:p>
          <a:p>
            <a:r>
              <a:rPr lang="ru-RU" dirty="0" smtClean="0"/>
              <a:t>Файл, помеченный как </a:t>
            </a:r>
            <a:r>
              <a:rPr lang="en-US" dirty="0" smtClean="0"/>
              <a:t>Z</a:t>
            </a:r>
            <a:r>
              <a:rPr lang="ru-RU" dirty="0" smtClean="0"/>
              <a:t> – расчет надбавки </a:t>
            </a:r>
            <a:r>
              <a:rPr lang="en-US" dirty="0" smtClean="0"/>
              <a:t>FIS</a:t>
            </a:r>
            <a:endParaRPr lang="ru-RU" dirty="0" smtClean="0"/>
          </a:p>
          <a:p>
            <a:r>
              <a:rPr lang="ru-RU" dirty="0" smtClean="0"/>
              <a:t>Документ </a:t>
            </a:r>
            <a:r>
              <a:rPr lang="en-US" dirty="0" smtClean="0"/>
              <a:t>XML – </a:t>
            </a:r>
            <a:r>
              <a:rPr lang="ru-RU" dirty="0" smtClean="0"/>
              <a:t>файл, сформированный для отправки на сайт </a:t>
            </a:r>
            <a:r>
              <a:rPr lang="en-US" dirty="0" smtClean="0"/>
              <a:t>FIS</a:t>
            </a:r>
          </a:p>
          <a:p>
            <a:r>
              <a:rPr lang="en-US" dirty="0" smtClean="0"/>
              <a:t>TD-report – </a:t>
            </a:r>
            <a:r>
              <a:rPr lang="ru-RU" dirty="0" smtClean="0"/>
              <a:t>отчет технического делегата</a:t>
            </a:r>
          </a:p>
          <a:p>
            <a:r>
              <a:rPr lang="ru-RU" dirty="0" smtClean="0"/>
              <a:t>Файлы, помеченный как </a:t>
            </a:r>
            <a:r>
              <a:rPr lang="en-US" dirty="0" smtClean="0"/>
              <a:t>TR</a:t>
            </a:r>
            <a:r>
              <a:rPr lang="ru-RU" dirty="0" smtClean="0"/>
              <a:t> – отчет хронометриста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96" y="3250826"/>
            <a:ext cx="40195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Папка 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T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024" y="1405041"/>
            <a:ext cx="34255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папку </a:t>
            </a:r>
            <a:r>
              <a:rPr lang="en-US" dirty="0"/>
              <a:t>T</a:t>
            </a:r>
            <a:r>
              <a:rPr lang="ru-RU" dirty="0" smtClean="0"/>
              <a:t> автоматически формируются стартовые листы </a:t>
            </a:r>
            <a:r>
              <a:rPr lang="en-US" dirty="0" smtClean="0"/>
              <a:t>FIS </a:t>
            </a:r>
            <a:r>
              <a:rPr lang="ru-RU" dirty="0" smtClean="0"/>
              <a:t>и </a:t>
            </a:r>
            <a:r>
              <a:rPr lang="en-US" dirty="0" smtClean="0"/>
              <a:t>RUS</a:t>
            </a:r>
            <a:endParaRPr lang="ru-RU" dirty="0"/>
          </a:p>
          <a:p>
            <a:r>
              <a:rPr lang="ru-RU" dirty="0" smtClean="0"/>
              <a:t>Название файла содержит дисциплину, пол статус соревнования, кодекс</a:t>
            </a:r>
          </a:p>
          <a:p>
            <a:endParaRPr lang="ru-RU" dirty="0" smtClean="0"/>
          </a:p>
          <a:p>
            <a:r>
              <a:rPr lang="ru-RU" dirty="0" smtClean="0"/>
              <a:t>Файлы, имеющие маркировку </a:t>
            </a:r>
            <a:r>
              <a:rPr lang="en-US" dirty="0" smtClean="0"/>
              <a:t>Ru – </a:t>
            </a:r>
            <a:r>
              <a:rPr lang="ru-RU" dirty="0" smtClean="0"/>
              <a:t>стартовые протоколы на русском языке</a:t>
            </a:r>
          </a:p>
          <a:p>
            <a:r>
              <a:rPr lang="ru-RU" dirty="0" smtClean="0"/>
              <a:t>Файлы, имеющие маркировку </a:t>
            </a:r>
          </a:p>
          <a:p>
            <a:endParaRPr lang="ru-RU" dirty="0"/>
          </a:p>
          <a:p>
            <a:r>
              <a:rPr lang="en-US" dirty="0" smtClean="0"/>
              <a:t>De</a:t>
            </a:r>
            <a:r>
              <a:rPr lang="ru-RU" dirty="0" smtClean="0"/>
              <a:t> – стартовые протоколы на немецком языке</a:t>
            </a:r>
          </a:p>
          <a:p>
            <a:r>
              <a:rPr lang="ru-RU" dirty="0" smtClean="0"/>
              <a:t>Файлы, имеющие маркировку </a:t>
            </a:r>
          </a:p>
          <a:p>
            <a:endParaRPr lang="ru-RU" dirty="0"/>
          </a:p>
          <a:p>
            <a:r>
              <a:rPr lang="en-US" dirty="0" smtClean="0"/>
              <a:t>Port –</a:t>
            </a:r>
            <a:r>
              <a:rPr lang="ru-RU" dirty="0" smtClean="0"/>
              <a:t> горизонтальные стартовые протоколы для доски предварительных результатов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517" y="2469425"/>
            <a:ext cx="46005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0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 Папка 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X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024" y="1405041"/>
            <a:ext cx="34255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Папка </a:t>
            </a:r>
            <a:r>
              <a:rPr lang="en-US" dirty="0" smtClean="0"/>
              <a:t>X</a:t>
            </a:r>
            <a:r>
              <a:rPr lang="ru-RU" dirty="0" smtClean="0"/>
              <a:t> используется для хранения подписей судей, проводящих соревнования и имеющих право подписи официальных протоколов результатов.</a:t>
            </a:r>
          </a:p>
          <a:p>
            <a:endParaRPr lang="ru-RU" dirty="0" smtClean="0"/>
          </a:p>
          <a:p>
            <a:r>
              <a:rPr lang="ru-RU" dirty="0" smtClean="0"/>
              <a:t>Для загрузки подписей в БД необходимо отсканировать подпись и сохранить её в формате </a:t>
            </a:r>
            <a:r>
              <a:rPr lang="en-US" dirty="0" smtClean="0"/>
              <a:t>jpeg. </a:t>
            </a:r>
            <a:r>
              <a:rPr lang="ru-RU" dirty="0" smtClean="0"/>
              <a:t>Название файла – фамилия судьи на английском языке.</a:t>
            </a:r>
          </a:p>
          <a:p>
            <a:endParaRPr lang="ru-RU" dirty="0"/>
          </a:p>
          <a:p>
            <a:r>
              <a:rPr lang="ru-RU" dirty="0" smtClean="0"/>
              <a:t>Для качественного результата лучше сделать подпись маркером или доработать жирность в </a:t>
            </a:r>
            <a:r>
              <a:rPr lang="ru-RU" dirty="0" err="1" smtClean="0"/>
              <a:t>фотошопе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01" y="1164363"/>
            <a:ext cx="41529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6412230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ru-RU" dirty="0" smtClean="0">
                <a:solidFill>
                  <a:srgbClr val="0025D8"/>
                </a:solidFill>
                <a:latin typeface="+mn-lt"/>
              </a:rPr>
              <a:t>БД </a:t>
            </a: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408" y="1209098"/>
            <a:ext cx="816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База данных </a:t>
            </a:r>
            <a:r>
              <a:rPr lang="en-US" dirty="0" err="1" smtClean="0"/>
              <a:t>ClassLst</a:t>
            </a:r>
            <a:r>
              <a:rPr lang="ru-RU" dirty="0" smtClean="0"/>
              <a:t> содержит в себе информацию о ФИС и РУС очков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66" y="1756977"/>
            <a:ext cx="5248275" cy="3819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590" y="1773485"/>
            <a:ext cx="2181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3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348889"/>
            <a:ext cx="8165592" cy="9167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5D8"/>
                </a:solidFill>
                <a:latin typeface="+mn-lt"/>
              </a:rPr>
              <a:t>Mnass</a:t>
            </a:r>
            <a:r>
              <a:rPr lang="en-US" dirty="0" smtClean="0">
                <a:solidFill>
                  <a:srgbClr val="0025D8"/>
                </a:solidFill>
                <a:latin typeface="+mn-lt"/>
              </a:rPr>
              <a:t> – </a:t>
            </a:r>
            <a:r>
              <a:rPr lang="ru-RU" dirty="0" smtClean="0">
                <a:solidFill>
                  <a:srgbClr val="0025D8"/>
                </a:solidFill>
                <a:latin typeface="+mn-lt"/>
              </a:rPr>
              <a:t>начало работы.</a:t>
            </a:r>
            <a:br>
              <a:rPr lang="ru-RU" dirty="0" smtClean="0">
                <a:solidFill>
                  <a:srgbClr val="0025D8"/>
                </a:solidFill>
                <a:latin typeface="+mn-lt"/>
              </a:rPr>
            </a:br>
            <a:r>
              <a:rPr lang="en-US" dirty="0" err="1" smtClean="0">
                <a:solidFill>
                  <a:srgbClr val="0025D8"/>
                </a:solidFill>
                <a:latin typeface="+mn-lt"/>
              </a:rPr>
              <a:t>ClassLstYY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. Загрузка </a:t>
            </a:r>
            <a:r>
              <a:rPr lang="en-US" dirty="0">
                <a:solidFill>
                  <a:srgbClr val="0025D8"/>
                </a:solidFill>
                <a:latin typeface="+mn-lt"/>
              </a:rPr>
              <a:t>FIS-</a:t>
            </a:r>
            <a:r>
              <a:rPr lang="ru-RU" dirty="0">
                <a:solidFill>
                  <a:srgbClr val="0025D8"/>
                </a:solidFill>
                <a:latin typeface="+mn-lt"/>
              </a:rPr>
              <a:t>очков в БД</a:t>
            </a:r>
            <a:br>
              <a:rPr lang="ru-RU" dirty="0">
                <a:solidFill>
                  <a:srgbClr val="0025D8"/>
                </a:solidFill>
                <a:latin typeface="+mn-lt"/>
              </a:rPr>
            </a:br>
            <a:endParaRPr lang="en-US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50" y="1164336"/>
            <a:ext cx="87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Файлы для Таблиц </a:t>
            </a:r>
            <a:r>
              <a:rPr lang="en-US" dirty="0" smtClean="0"/>
              <a:t>FIS </a:t>
            </a:r>
            <a:r>
              <a:rPr lang="ru-RU" dirty="0" smtClean="0"/>
              <a:t>загружаются с официального сайта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r>
              <a:rPr lang="en-US" dirty="0">
                <a:hlinkClick r:id="rId2"/>
              </a:rPr>
              <a:t>https://www.fis-ski.com/DB/alpine-skiing/fis-points-lists.html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79"/>
            <a:ext cx="9144000" cy="5069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85" y="3029467"/>
            <a:ext cx="459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Скачать лист со сроками действия </a:t>
            </a:r>
            <a:r>
              <a:rPr lang="ru-RU" dirty="0" err="1" smtClean="0"/>
              <a:t>фис</a:t>
            </a:r>
            <a:r>
              <a:rPr lang="ru-RU" dirty="0" smtClean="0"/>
              <a:t>-очков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41817" y="3655609"/>
            <a:ext cx="680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Скачать действующие </a:t>
            </a:r>
            <a:r>
              <a:rPr lang="ru-RU" dirty="0" err="1" smtClean="0"/>
              <a:t>фис</a:t>
            </a:r>
            <a:r>
              <a:rPr lang="ru-RU" dirty="0" smtClean="0"/>
              <a:t>-очки в соответствии со сроком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33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1734</Words>
  <Application>Microsoft Office PowerPoint</Application>
  <PresentationFormat>Экран (4:3)</PresentationFormat>
  <Paragraphs>166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Методика работы с программой Mnass</vt:lpstr>
      <vt:lpstr>Mnass</vt:lpstr>
      <vt:lpstr>Mnass</vt:lpstr>
      <vt:lpstr>Mnass – начало работы. Папка F</vt:lpstr>
      <vt:lpstr>Mnass – начало работы. Папка R</vt:lpstr>
      <vt:lpstr>Mnass – начало работы. Папка T</vt:lpstr>
      <vt:lpstr>Mnass – начало работы. Папка X</vt:lpstr>
      <vt:lpstr>Mnass – начало работы. БД ClassLstYY</vt:lpstr>
      <vt:lpstr>Mnass – начало работы. ClassLstYY. Загрузка FIS-очков в БД </vt:lpstr>
      <vt:lpstr>Mnass – начало работы. ClassLstYY. Загрузка FIS-очков в БД </vt:lpstr>
      <vt:lpstr>Mnass – начало работы. ClassLstYY. Загрузка FIS-очков в БД </vt:lpstr>
      <vt:lpstr>Mnass – начало работы. ClassLstYY. Загрузка FIS-очков в БД </vt:lpstr>
      <vt:lpstr>Mnass – начало работы. ClassLstYY. Загрузка FIS-очков в БД </vt:lpstr>
      <vt:lpstr>Mnass – начало работы. ClassLstYY. Загрузка FIS-очков в БД </vt:lpstr>
      <vt:lpstr>Mnass – начало работы. ClassLstYY. Загрузка FIS-очков в БД </vt:lpstr>
      <vt:lpstr>Mnass – БД MnasSYY</vt:lpstr>
      <vt:lpstr>Mnass – БД MnasSYY</vt:lpstr>
      <vt:lpstr>Mnass – БД MnasSYY</vt:lpstr>
      <vt:lpstr>Mnass – БД MnasSYY. Создание нового соревнования</vt:lpstr>
      <vt:lpstr>Mnass – БД MnasSYY</vt:lpstr>
      <vt:lpstr>Mnass – БД MnasSYY. Список участников</vt:lpstr>
      <vt:lpstr>Mnass – БД MnasSYY. Список участников</vt:lpstr>
      <vt:lpstr>Mnass – БД MnasSYY. Список участников</vt:lpstr>
      <vt:lpstr>Mnass – БД MnasSYY. Жеребьевочный лист</vt:lpstr>
      <vt:lpstr>Mnass – БД MnasSYY. Жеребьевочный лист</vt:lpstr>
      <vt:lpstr>Mnass – БД MnasSYY. Жеребьевка</vt:lpstr>
      <vt:lpstr>Mnass – БД MnasSYY. Стартовый лист</vt:lpstr>
      <vt:lpstr>Mnass – БД MnasSYY. 1 заезд </vt:lpstr>
      <vt:lpstr>Mnass – БД MnasSYY. 1 заезд </vt:lpstr>
      <vt:lpstr>Mnass – БД MnasSYY. 2 заезд </vt:lpstr>
      <vt:lpstr>Mnass – БД MnasSYY. Итоговый результат</vt:lpstr>
      <vt:lpstr>Mnass – БД MnasSYY. Итоговый результат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Оксана Бирюкова</cp:lastModifiedBy>
  <cp:revision>56</cp:revision>
  <dcterms:created xsi:type="dcterms:W3CDTF">2019-02-21T15:01:25Z</dcterms:created>
  <dcterms:modified xsi:type="dcterms:W3CDTF">2019-09-22T17:48:01Z</dcterms:modified>
</cp:coreProperties>
</file>